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75" r:id="rId7"/>
    <p:sldId id="274" r:id="rId8"/>
    <p:sldId id="258" r:id="rId9"/>
    <p:sldId id="264" r:id="rId10"/>
    <p:sldId id="280" r:id="rId11"/>
    <p:sldId id="266" r:id="rId12"/>
    <p:sldId id="263" r:id="rId13"/>
    <p:sldId id="265" r:id="rId14"/>
    <p:sldId id="273" r:id="rId15"/>
    <p:sldId id="286" r:id="rId16"/>
    <p:sldId id="282" r:id="rId17"/>
    <p:sldId id="267" r:id="rId18"/>
    <p:sldId id="283" r:id="rId19"/>
    <p:sldId id="284" r:id="rId20"/>
    <p:sldId id="285" r:id="rId21"/>
    <p:sldId id="287" r:id="rId22"/>
    <p:sldId id="270" r:id="rId23"/>
    <p:sldId id="288" r:id="rId24"/>
    <p:sldId id="289" r:id="rId25"/>
    <p:sldId id="290" r:id="rId26"/>
    <p:sldId id="29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A28619-AEE3-4878-A4EE-936FA566AAEF}" v="5" dt="2024-10-10T23:02:38.411"/>
    <p1510:client id="{3A6F5D3E-19CC-4934-AEB3-50EA799BC76F}" v="20" dt="2024-10-10T15:21:39.429"/>
    <p1510:client id="{478FDBB0-3AD1-E84F-AE40-685567CA499C}" v="141" dt="2024-10-11T00:05:19.475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6432" autoAdjust="0"/>
  </p:normalViewPr>
  <p:slideViewPr>
    <p:cSldViewPr snapToGrid="0">
      <p:cViewPr>
        <p:scale>
          <a:sx n="90" d="100"/>
          <a:sy n="90" d="100"/>
        </p:scale>
        <p:origin x="594" y="2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30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 lIns="91440" tIns="45720" rIns="91440" bIns="45720" anchor="b"/>
          <a:lstStyle/>
          <a:p>
            <a:r>
              <a:rPr lang="en-US" dirty="0" err="1"/>
              <a:t>ProjeCt</a:t>
            </a:r>
            <a:r>
              <a:rPr lang="en-US" dirty="0"/>
              <a:t> Red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Un jeu </a:t>
            </a:r>
            <a:r>
              <a:rPr lang="en-US" dirty="0" err="1"/>
              <a:t>d'étudiants</a:t>
            </a:r>
            <a:r>
              <a:rPr lang="en-US" dirty="0"/>
              <a:t> </a:t>
            </a:r>
            <a:r>
              <a:rPr lang="en-US" dirty="0" err="1"/>
              <a:t>Ynov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oneTexte 24">
            <a:extLst>
              <a:ext uri="{FF2B5EF4-FFF2-40B4-BE49-F238E27FC236}">
                <a16:creationId xmlns:a16="http://schemas.microsoft.com/office/drawing/2014/main" id="{EE38F969-37A1-5837-DCD9-00C480E4B2EA}"/>
              </a:ext>
            </a:extLst>
          </p:cNvPr>
          <p:cNvSpPr txBox="1"/>
          <p:nvPr/>
        </p:nvSpPr>
        <p:spPr>
          <a:xfrm>
            <a:off x="331552" y="683639"/>
            <a:ext cx="6732439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Filtre</a:t>
            </a:r>
            <a:r>
              <a:rPr lang="en-US" sz="2800" dirty="0">
                <a:solidFill>
                  <a:schemeClr val="bg1"/>
                </a:solidFill>
              </a:rPr>
              <a:t> des nom </a:t>
            </a:r>
            <a:r>
              <a:rPr lang="en-US" sz="2800" dirty="0" err="1">
                <a:solidFill>
                  <a:schemeClr val="bg1"/>
                </a:solidFill>
              </a:rPr>
              <a:t>lors</a:t>
            </a:r>
            <a:r>
              <a:rPr lang="en-US" sz="2800" dirty="0">
                <a:solidFill>
                  <a:schemeClr val="bg1"/>
                </a:solidFill>
              </a:rPr>
              <a:t> de la </a:t>
            </a:r>
            <a:r>
              <a:rPr lang="en-US" sz="2800" dirty="0" err="1">
                <a:solidFill>
                  <a:schemeClr val="bg1"/>
                </a:solidFill>
              </a:rPr>
              <a:t>création</a:t>
            </a:r>
            <a:r>
              <a:rPr lang="en-US" sz="2800" dirty="0">
                <a:solidFill>
                  <a:schemeClr val="bg1"/>
                </a:solidFill>
              </a:rPr>
              <a:t> du personage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Charge </a:t>
            </a:r>
            <a:r>
              <a:rPr lang="en-US" sz="2800" dirty="0" err="1">
                <a:solidFill>
                  <a:schemeClr val="bg1"/>
                </a:solidFill>
              </a:rPr>
              <a:t>dynamique</a:t>
            </a:r>
            <a:r>
              <a:rPr lang="en-US" sz="2800" dirty="0">
                <a:solidFill>
                  <a:schemeClr val="bg1"/>
                </a:solidFill>
              </a:rPr>
              <a:t> des images</a:t>
            </a:r>
          </a:p>
          <a:p>
            <a:endParaRPr lang="en-US" dirty="0"/>
          </a:p>
          <a:p>
            <a:endParaRPr lang="fr-FR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EE49BD1D-F556-DB4D-2A55-C155D5C89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126" y="548261"/>
            <a:ext cx="4039164" cy="387721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D9CB721-3C82-32CF-5509-402812F1F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2" y="2486869"/>
            <a:ext cx="6362051" cy="3549235"/>
          </a:xfrm>
          <a:prstGeom prst="rect">
            <a:avLst/>
          </a:prstGeom>
        </p:spPr>
      </p:pic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BF846D48-2FEC-F00F-FA02-0E9409322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6AF2BED8-1267-907F-AA4F-888C9BC5B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ADFF43-7E84-53B4-A0DF-EAFBBC07F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472" y="4970026"/>
            <a:ext cx="2628471" cy="69734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>
            <a:extLst>
              <a:ext uri="{FF2B5EF4-FFF2-40B4-BE49-F238E27FC236}">
                <a16:creationId xmlns:a16="http://schemas.microsoft.com/office/drawing/2014/main" id="{80ED2C73-107B-6355-CAD4-41212F4D6F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91" r="35322"/>
          <a:stretch/>
        </p:blipFill>
        <p:spPr>
          <a:xfrm>
            <a:off x="6972141" y="275771"/>
            <a:ext cx="4771475" cy="5940228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9476D2CD-70F5-6665-95B8-4351B7361F7E}"/>
              </a:ext>
            </a:extLst>
          </p:cNvPr>
          <p:cNvSpPr txBox="1"/>
          <p:nvPr/>
        </p:nvSpPr>
        <p:spPr>
          <a:xfrm>
            <a:off x="702828" y="631095"/>
            <a:ext cx="61507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Découpage</a:t>
            </a:r>
            <a:r>
              <a:rPr lang="en-US" sz="3200" dirty="0">
                <a:solidFill>
                  <a:schemeClr val="bg1"/>
                </a:solidFill>
              </a:rPr>
              <a:t> des </a:t>
            </a:r>
            <a:r>
              <a:rPr lang="en-US" sz="3200" dirty="0" err="1">
                <a:solidFill>
                  <a:schemeClr val="bg1"/>
                </a:solidFill>
              </a:rPr>
              <a:t>espace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centraux</a:t>
            </a:r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 err="1">
                <a:solidFill>
                  <a:schemeClr val="bg1"/>
                </a:solidFill>
              </a:rPr>
              <a:t>Création</a:t>
            </a:r>
            <a:r>
              <a:rPr lang="en-US" sz="3200" dirty="0">
                <a:solidFill>
                  <a:schemeClr val="bg1"/>
                </a:solidFill>
              </a:rPr>
              <a:t> de la </a:t>
            </a:r>
            <a:r>
              <a:rPr lang="en-US" sz="3200" dirty="0" err="1">
                <a:solidFill>
                  <a:schemeClr val="bg1"/>
                </a:solidFill>
              </a:rPr>
              <a:t>fenêtre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d’inventaire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FCA358B8-EA86-D49B-9200-38C63415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50" y="2260470"/>
            <a:ext cx="6653191" cy="3696217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BB1124DA-AC08-5C98-AD39-2A45211E9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6627" y="766103"/>
            <a:ext cx="4563795" cy="4919745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C5293342-60B6-B2CC-759B-23C467447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24652" y="165602"/>
            <a:ext cx="3781953" cy="165758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4971CF2B-7E93-E961-1E36-25BA95C60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369043" y="1158551"/>
            <a:ext cx="4958903" cy="3400959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DE7EA33-6A1E-139F-9383-6FE11D001D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313933" y="2859031"/>
            <a:ext cx="6077798" cy="3696216"/>
          </a:xfrm>
          <a:prstGeom prst="rect">
            <a:avLst/>
          </a:prstGeom>
        </p:spPr>
      </p:pic>
      <p:sp>
        <p:nvSpPr>
          <p:cNvPr id="52" name="Footer Placeholder 2">
            <a:extLst>
              <a:ext uri="{FF2B5EF4-FFF2-40B4-BE49-F238E27FC236}">
                <a16:creationId xmlns:a16="http://schemas.microsoft.com/office/drawing/2014/main" id="{D636E325-0D7D-F3D0-8FBB-31BAE97BB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53" name="Slide Number Placeholder 3">
            <a:extLst>
              <a:ext uri="{FF2B5EF4-FFF2-40B4-BE49-F238E27FC236}">
                <a16:creationId xmlns:a16="http://schemas.microsoft.com/office/drawing/2014/main" id="{AC49A6EB-8464-5ACD-C0EB-082FD1F66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683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ZoneTexte 45">
            <a:extLst>
              <a:ext uri="{FF2B5EF4-FFF2-40B4-BE49-F238E27FC236}">
                <a16:creationId xmlns:a16="http://schemas.microsoft.com/office/drawing/2014/main" id="{9476D2CD-70F5-6665-95B8-4351B7361F7E}"/>
              </a:ext>
            </a:extLst>
          </p:cNvPr>
          <p:cNvSpPr txBox="1"/>
          <p:nvPr/>
        </p:nvSpPr>
        <p:spPr>
          <a:xfrm>
            <a:off x="702828" y="-9086133"/>
            <a:ext cx="61507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Découpage</a:t>
            </a:r>
            <a:r>
              <a:rPr lang="en-US" sz="3200" dirty="0">
                <a:solidFill>
                  <a:schemeClr val="bg1"/>
                </a:solidFill>
              </a:rPr>
              <a:t> des </a:t>
            </a:r>
            <a:r>
              <a:rPr lang="en-US" sz="3200" dirty="0" err="1">
                <a:solidFill>
                  <a:schemeClr val="bg1"/>
                </a:solidFill>
              </a:rPr>
              <a:t>espace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centraux</a:t>
            </a:r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 err="1">
                <a:solidFill>
                  <a:schemeClr val="bg1"/>
                </a:solidFill>
              </a:rPr>
              <a:t>Création</a:t>
            </a:r>
            <a:r>
              <a:rPr lang="en-US" sz="3200" dirty="0">
                <a:solidFill>
                  <a:schemeClr val="bg1"/>
                </a:solidFill>
              </a:rPr>
              <a:t> de la </a:t>
            </a:r>
            <a:r>
              <a:rPr lang="en-US" sz="3200" dirty="0" err="1">
                <a:solidFill>
                  <a:schemeClr val="bg1"/>
                </a:solidFill>
              </a:rPr>
              <a:t>fenêtre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d’inventaire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BB1124DA-AC08-5C98-AD39-2A45211E9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953" y="766103"/>
            <a:ext cx="4563795" cy="4919745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C5293342-60B6-B2CC-759B-23C46744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50" y="165602"/>
            <a:ext cx="3781953" cy="165758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4971CF2B-7E93-E961-1E36-25BA95C60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75" y="1158550"/>
            <a:ext cx="4958903" cy="3400959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DE7EA33-6A1E-139F-9383-6FE11D001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155" y="2859030"/>
            <a:ext cx="6077798" cy="3696216"/>
          </a:xfrm>
          <a:prstGeom prst="rect">
            <a:avLst/>
          </a:prstGeom>
        </p:spPr>
      </p:pic>
      <p:sp>
        <p:nvSpPr>
          <p:cNvPr id="52" name="Footer Placeholder 2">
            <a:extLst>
              <a:ext uri="{FF2B5EF4-FFF2-40B4-BE49-F238E27FC236}">
                <a16:creationId xmlns:a16="http://schemas.microsoft.com/office/drawing/2014/main" id="{D636E325-0D7D-F3D0-8FBB-31BAE97BB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53" name="Slide Number Placeholder 3">
            <a:extLst>
              <a:ext uri="{FF2B5EF4-FFF2-40B4-BE49-F238E27FC236}">
                <a16:creationId xmlns:a16="http://schemas.microsoft.com/office/drawing/2014/main" id="{AC49A6EB-8464-5ACD-C0EB-082FD1F66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80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>
            <a:extLst>
              <a:ext uri="{FF2B5EF4-FFF2-40B4-BE49-F238E27FC236}">
                <a16:creationId xmlns:a16="http://schemas.microsoft.com/office/drawing/2014/main" id="{937986A3-D167-794A-C521-9DCA95447E7E}"/>
              </a:ext>
            </a:extLst>
          </p:cNvPr>
          <p:cNvSpPr txBox="1"/>
          <p:nvPr/>
        </p:nvSpPr>
        <p:spPr>
          <a:xfrm>
            <a:off x="545335" y="2397949"/>
            <a:ext cx="594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Mise </a:t>
            </a:r>
            <a:r>
              <a:rPr lang="en-US" sz="3200" dirty="0" err="1">
                <a:solidFill>
                  <a:schemeClr val="bg1"/>
                </a:solidFill>
              </a:rPr>
              <a:t>en</a:t>
            </a:r>
            <a:r>
              <a:rPr lang="en-US" sz="3200" dirty="0">
                <a:solidFill>
                  <a:schemeClr val="bg1"/>
                </a:solidFill>
              </a:rPr>
              <a:t> place du </a:t>
            </a:r>
            <a:r>
              <a:rPr lang="en-US" sz="3200" dirty="0" err="1">
                <a:solidFill>
                  <a:schemeClr val="bg1"/>
                </a:solidFill>
              </a:rPr>
              <a:t>système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d’équipement</a:t>
            </a:r>
            <a:r>
              <a:rPr lang="en-US" sz="3200" dirty="0">
                <a:solidFill>
                  <a:schemeClr val="bg1"/>
                </a:solidFill>
              </a:rPr>
              <a:t> et de gestion des points de vie et de mana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C258CBC9-A8CE-62F6-AA4E-4F5201439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085" y="1176023"/>
            <a:ext cx="5191850" cy="450595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47C483-C0C1-4CB9-BE5B-6E1EDCB00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8D0C1-AFD4-05D2-8235-4A36DF07D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2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F9D0C965-603F-F7FC-7D1A-BB452FD6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223" y="2554895"/>
            <a:ext cx="5457554" cy="1748210"/>
          </a:xfrm>
          <a:prstGeom prst="rect">
            <a:avLst/>
          </a:prstGeom>
        </p:spPr>
      </p:pic>
      <p:sp>
        <p:nvSpPr>
          <p:cNvPr id="44" name="Footer Placeholder 2">
            <a:extLst>
              <a:ext uri="{FF2B5EF4-FFF2-40B4-BE49-F238E27FC236}">
                <a16:creationId xmlns:a16="http://schemas.microsoft.com/office/drawing/2014/main" id="{B4C0DED9-CD68-872F-154D-AB8E035CD9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6CC60097-7EB6-5E75-7814-A1B33AAEC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01146EC-C122-EE7B-3FE7-A2365F608219}"/>
              </a:ext>
            </a:extLst>
          </p:cNvPr>
          <p:cNvSpPr txBox="1"/>
          <p:nvPr/>
        </p:nvSpPr>
        <p:spPr>
          <a:xfrm>
            <a:off x="3116495" y="667820"/>
            <a:ext cx="595901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Gestion des </a:t>
            </a:r>
            <a:r>
              <a:rPr lang="en-US" sz="4000" dirty="0" err="1">
                <a:solidFill>
                  <a:schemeClr val="bg1"/>
                </a:solidFill>
              </a:rPr>
              <a:t>consommables</a:t>
            </a:r>
            <a:endParaRPr lang="en-US" sz="4000" dirty="0">
              <a:solidFill>
                <a:schemeClr val="bg1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1594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F9D0C965-603F-F7FC-7D1A-BB452FD6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223" y="125140"/>
            <a:ext cx="5457554" cy="174821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423046A-5672-613B-061A-D9C563469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9" y="3180523"/>
            <a:ext cx="5287113" cy="207674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FBD69F8-606D-3AAC-F53F-3756DB6A5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72" y="2661086"/>
            <a:ext cx="6177042" cy="3115614"/>
          </a:xfrm>
          <a:prstGeom prst="rect">
            <a:avLst/>
          </a:prstGeom>
        </p:spPr>
      </p:pic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EC6EA114-CE02-92A5-572E-427BEA429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DC93258D-E0B1-ECA9-7C77-EBBA8231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47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F9D0C965-603F-F7FC-7D1A-BB452FD6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223" y="125140"/>
            <a:ext cx="5457554" cy="174821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ADC0BA1-EEDE-E394-7A0B-BAAA11FC0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" y="2916217"/>
            <a:ext cx="5815321" cy="251682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64E07A1-80A4-7EF0-A547-74DAEECE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512" y="2526346"/>
            <a:ext cx="5647814" cy="3300890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2F9823CE-5A32-AA6F-BE64-67C4D9612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635946A-F9F7-8DD3-694D-798EF1176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15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F9D0C965-603F-F7FC-7D1A-BB452FD6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223" y="125140"/>
            <a:ext cx="5457554" cy="174821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E316D70-7242-9404-5935-B91E3E5D9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74" y="1982284"/>
            <a:ext cx="6658904" cy="104789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74668A3-3A13-7C72-1496-9CFB16252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74" y="3998467"/>
            <a:ext cx="6011114" cy="102884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1E1A0B2-CDCB-C208-67FF-934E17EAE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836" y="3128508"/>
            <a:ext cx="6011114" cy="73439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DC60C6F-9C32-7856-B694-1ACF3E5DE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781" y="5125638"/>
            <a:ext cx="7116169" cy="1461601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04A6721-6362-67C5-0A93-4C248C125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32CE516-442F-E74A-2853-9EDECC903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8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PROJECT RED ULTIMATE</a:t>
            </a:r>
          </a:p>
          <a:p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26">
            <a:extLst>
              <a:ext uri="{FF2B5EF4-FFF2-40B4-BE49-F238E27FC236}">
                <a16:creationId xmlns:a16="http://schemas.microsoft.com/office/drawing/2014/main" id="{C7B2FA27-AD2B-F1B8-1C81-39D993E4D078}"/>
              </a:ext>
            </a:extLst>
          </p:cNvPr>
          <p:cNvSpPr txBox="1">
            <a:spLocks/>
          </p:cNvSpPr>
          <p:nvPr/>
        </p:nvSpPr>
        <p:spPr>
          <a:xfrm>
            <a:off x="512349" y="719742"/>
            <a:ext cx="4579970" cy="538038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6"/>
                </a:solidFill>
              </a:rPr>
              <a:t>JOUR_2 à Jour_3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EE48E50-2898-9F56-9F38-05AF90D25664}"/>
              </a:ext>
            </a:extLst>
          </p:cNvPr>
          <p:cNvSpPr txBox="1"/>
          <p:nvPr/>
        </p:nvSpPr>
        <p:spPr>
          <a:xfrm>
            <a:off x="546355" y="1584476"/>
            <a:ext cx="4759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dirty="0">
                <a:solidFill>
                  <a:schemeClr val="bg1"/>
                </a:solidFill>
              </a:rPr>
              <a:t>Menu statistiques du joueur</a:t>
            </a:r>
          </a:p>
          <a:p>
            <a:pPr algn="just"/>
            <a:r>
              <a:rPr lang="fr-FR" sz="2800" dirty="0">
                <a:solidFill>
                  <a:schemeClr val="bg1"/>
                </a:solidFill>
              </a:rPr>
              <a:t>Affichage du menu de combat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5389513-ECF9-62F3-8BA5-85F3CE3B6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60" y="2865279"/>
            <a:ext cx="6095998" cy="34073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E5CBF38-CDBF-53C5-1BD6-7AE7859513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055"/>
          <a:stretch/>
        </p:blipFill>
        <p:spPr>
          <a:xfrm>
            <a:off x="6435326" y="328965"/>
            <a:ext cx="5210319" cy="44564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627218-4EEF-869A-D9B4-4918874F6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370" y="4785462"/>
            <a:ext cx="1744230" cy="174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206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6">
            <a:extLst>
              <a:ext uri="{FF2B5EF4-FFF2-40B4-BE49-F238E27FC236}">
                <a16:creationId xmlns:a16="http://schemas.microsoft.com/office/drawing/2014/main" id="{44925D5F-E3AD-9CB8-4065-60C5C0085839}"/>
              </a:ext>
            </a:extLst>
          </p:cNvPr>
          <p:cNvSpPr txBox="1">
            <a:spLocks/>
          </p:cNvSpPr>
          <p:nvPr/>
        </p:nvSpPr>
        <p:spPr>
          <a:xfrm>
            <a:off x="512349" y="719742"/>
            <a:ext cx="4579970" cy="538038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6"/>
                </a:solidFill>
              </a:rPr>
              <a:t>Jour_3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EDF9F9C-D487-92FE-24F7-29DD599739F7}"/>
              </a:ext>
            </a:extLst>
          </p:cNvPr>
          <p:cNvSpPr txBox="1"/>
          <p:nvPr/>
        </p:nvSpPr>
        <p:spPr>
          <a:xfrm>
            <a:off x="685800" y="1790700"/>
            <a:ext cx="862965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Finition et correction du système de combat</a:t>
            </a:r>
          </a:p>
          <a:p>
            <a:r>
              <a:rPr lang="fr-FR" dirty="0">
                <a:solidFill>
                  <a:schemeClr val="bg1"/>
                </a:solidFill>
              </a:rPr>
              <a:t>Finition et correction de l’inventaire</a:t>
            </a:r>
          </a:p>
          <a:p>
            <a:r>
              <a:rPr lang="fr-FR" dirty="0">
                <a:solidFill>
                  <a:schemeClr val="bg1"/>
                </a:solidFill>
              </a:rPr>
              <a:t>Création du village (marchand et forgeron)</a:t>
            </a:r>
          </a:p>
          <a:p>
            <a:r>
              <a:rPr lang="fr-FR" dirty="0">
                <a:solidFill>
                  <a:schemeClr val="bg1"/>
                </a:solidFill>
              </a:rPr>
              <a:t>Optimisation (meilleure fluidité)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9" name="Image 8" descr="Une image contenant nuit, bâtiment, maison, plein air&#10;&#10;Description générée automatiquement">
            <a:extLst>
              <a:ext uri="{FF2B5EF4-FFF2-40B4-BE49-F238E27FC236}">
                <a16:creationId xmlns:a16="http://schemas.microsoft.com/office/drawing/2014/main" id="{62004FA7-360D-7BCE-1938-0DB97516DE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1" t="9039"/>
          <a:stretch/>
        </p:blipFill>
        <p:spPr>
          <a:xfrm>
            <a:off x="7068769" y="2669109"/>
            <a:ext cx="3640900" cy="3465323"/>
          </a:xfrm>
          <a:prstGeom prst="rect">
            <a:avLst/>
          </a:prstGeom>
        </p:spPr>
      </p:pic>
      <p:pic>
        <p:nvPicPr>
          <p:cNvPr id="4098" name="Picture 2" descr="Amazon.com: The Shop Sign - Wooden Sign 15.5&quot;X6.25&quot; : Home &amp; Kitchen">
            <a:extLst>
              <a:ext uri="{FF2B5EF4-FFF2-40B4-BE49-F238E27FC236}">
                <a16:creationId xmlns:a16="http://schemas.microsoft.com/office/drawing/2014/main" id="{66564263-0F55-EBD9-C20E-FBA9D007F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7" b="24640"/>
          <a:stretch/>
        </p:blipFill>
        <p:spPr bwMode="auto">
          <a:xfrm>
            <a:off x="6823485" y="371016"/>
            <a:ext cx="4131469" cy="1892911"/>
          </a:xfrm>
          <a:prstGeom prst="round2Same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 descr="Une image contenant texte, capture d’écran, Police, Bleu électrique&#10;&#10;Description générée automatiquement">
            <a:extLst>
              <a:ext uri="{FF2B5EF4-FFF2-40B4-BE49-F238E27FC236}">
                <a16:creationId xmlns:a16="http://schemas.microsoft.com/office/drawing/2014/main" id="{3BC006F8-5B8E-655A-6613-E338FE0357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7" t="12140" r="30295" b="31164"/>
          <a:stretch/>
        </p:blipFill>
        <p:spPr>
          <a:xfrm>
            <a:off x="573912" y="3248025"/>
            <a:ext cx="5651882" cy="2781300"/>
          </a:xfrm>
          <a:prstGeom prst="roundRect">
            <a:avLst/>
          </a:prstGeom>
        </p:spPr>
      </p:pic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F7822CC6-A365-F507-3B45-1ED11065C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E7EABA2-20CC-D40B-E070-4F7C2C840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91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86" y="1165676"/>
            <a:ext cx="5063939" cy="538038"/>
          </a:xfrm>
        </p:spPr>
        <p:txBody>
          <a:bodyPr lIns="91440" tIns="45720" rIns="91440" bIns="45720" anchor="t"/>
          <a:lstStyle/>
          <a:p>
            <a:pPr algn="ctr"/>
            <a:r>
              <a:rPr lang="en-US" dirty="0"/>
              <a:t>Jour_0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1703714"/>
            <a:ext cx="5309918" cy="1729039"/>
          </a:xfrm>
        </p:spPr>
        <p:txBody>
          <a:bodyPr lIns="91440" tIns="45720" rIns="91440" bIns="45720" anchor="t"/>
          <a:lstStyle/>
          <a:p>
            <a:r>
              <a:rPr lang="fr-FR" dirty="0"/>
              <a:t>- Mise en place des moyens de communications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ea typeface="+mn-lt"/>
                <a:cs typeface="+mn-lt"/>
              </a:rPr>
              <a:t>- Prise de notes / étude du diaporama </a:t>
            </a:r>
            <a:endParaRPr lang="fr-FR" dirty="0"/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E7E7A486-003A-FB2F-9476-3A9D88AD7D22}"/>
              </a:ext>
            </a:extLst>
          </p:cNvPr>
          <p:cNvSpPr/>
          <p:nvPr/>
        </p:nvSpPr>
        <p:spPr>
          <a:xfrm>
            <a:off x="579655" y="2708366"/>
            <a:ext cx="6219929" cy="362276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0211FC7-153D-17D7-1163-6376D6448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61" y="3027705"/>
            <a:ext cx="5309918" cy="2984086"/>
          </a:xfrm>
          <a:prstGeom prst="round2DiagRect">
            <a:avLst/>
          </a:prstGeom>
        </p:spPr>
      </p:pic>
      <p:pic>
        <p:nvPicPr>
          <p:cNvPr id="25" name="Espace réservé pour une image  24">
            <a:extLst>
              <a:ext uri="{FF2B5EF4-FFF2-40B4-BE49-F238E27FC236}">
                <a16:creationId xmlns:a16="http://schemas.microsoft.com/office/drawing/2014/main" id="{0B3B6516-12A0-1B15-D8CE-1B90499AEE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57" r="2057"/>
          <a:stretch/>
        </p:blipFill>
        <p:spPr/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7A71954-9D4D-0336-BDEE-2D7992144977}"/>
              </a:ext>
            </a:extLst>
          </p:cNvPr>
          <p:cNvSpPr txBox="1"/>
          <p:nvPr/>
        </p:nvSpPr>
        <p:spPr>
          <a:xfrm>
            <a:off x="279426" y="861969"/>
            <a:ext cx="555154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Finition et correction du système de combat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3861A087-20B0-8C53-7B53-CDA668A16F33}"/>
              </a:ext>
            </a:extLst>
          </p:cNvPr>
          <p:cNvSpPr txBox="1">
            <a:spLocks/>
          </p:cNvSpPr>
          <p:nvPr/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PROJECT RED ULTIMATE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1FEE33-3972-8AE5-3E4B-34C5797056C8}"/>
              </a:ext>
            </a:extLst>
          </p:cNvPr>
          <p:cNvSpPr txBox="1">
            <a:spLocks/>
          </p:cNvSpPr>
          <p:nvPr/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/>
              <a:t>20</a:t>
            </a:fld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48A5C0F-C512-4AB0-0DC7-62EFC2FE5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0" y="3691022"/>
            <a:ext cx="4652836" cy="258274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DEF11F-8BA8-8C68-7DFA-AEB73D5E0E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4" r="630" b="4809"/>
          <a:stretch/>
        </p:blipFill>
        <p:spPr>
          <a:xfrm>
            <a:off x="5039832" y="3914808"/>
            <a:ext cx="7025096" cy="106758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A54CDAC-1658-91ED-CB30-026F566961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54" r="630" b="9563"/>
          <a:stretch/>
        </p:blipFill>
        <p:spPr>
          <a:xfrm>
            <a:off x="5039832" y="5373189"/>
            <a:ext cx="7025096" cy="104097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556B16D-EB03-9081-F5DD-36246028A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26" y="2235268"/>
            <a:ext cx="5551543" cy="108208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C601D80-BE2F-CE86-BA85-5A66A1869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001" y="472286"/>
            <a:ext cx="5578018" cy="28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97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A0220CA-0E51-CCFF-04F0-53BF308D9365}"/>
              </a:ext>
            </a:extLst>
          </p:cNvPr>
          <p:cNvSpPr txBox="1"/>
          <p:nvPr/>
        </p:nvSpPr>
        <p:spPr>
          <a:xfrm>
            <a:off x="510199" y="1005963"/>
            <a:ext cx="6174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Finition et correction de l’inventaire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182052-3647-CA06-9938-059411F36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6BA19-E0BE-DA4A-8805-F6C820FAF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B5DF2B-C820-B732-4D92-67D58B989F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3" t="6468"/>
          <a:stretch/>
        </p:blipFill>
        <p:spPr>
          <a:xfrm>
            <a:off x="510199" y="4424045"/>
            <a:ext cx="11008820" cy="20593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9CD340B-C98C-2F04-8A78-423D06D8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04" y="106326"/>
            <a:ext cx="4481915" cy="412890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EE7001D-208E-EE37-042B-19B475B4F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668" y="2105853"/>
            <a:ext cx="238158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24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EDF9F9C-D487-92FE-24F7-29DD599739F7}"/>
              </a:ext>
            </a:extLst>
          </p:cNvPr>
          <p:cNvSpPr txBox="1"/>
          <p:nvPr/>
        </p:nvSpPr>
        <p:spPr>
          <a:xfrm>
            <a:off x="426370" y="763376"/>
            <a:ext cx="86296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Création du village (marchand et forgeron)</a:t>
            </a:r>
          </a:p>
          <a:p>
            <a:endParaRPr lang="fr-FR" sz="320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303D2B66-77C7-11C7-E423-00DFD00C0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E15C85-E1EC-7584-2C08-2319912C0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846DDE3-4DD2-35C9-8E22-C3105DA84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41" y="2271690"/>
            <a:ext cx="5247563" cy="40141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0E497B7-FE7B-6124-138C-DB46D4301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60946"/>
            <a:ext cx="5247563" cy="403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85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9A907F7-14D9-9AB3-371B-95E04A25AC08}"/>
              </a:ext>
            </a:extLst>
          </p:cNvPr>
          <p:cNvSpPr txBox="1"/>
          <p:nvPr/>
        </p:nvSpPr>
        <p:spPr>
          <a:xfrm>
            <a:off x="-52954" y="572913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Optimisation (fluidité et correction de bugs)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3432CB8-0693-DF51-E15B-7B91E231F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6224214-C88D-20FB-C0D5-04B5519DB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FFC3B60-EAE6-EFDE-A75B-0AD132F7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59" y="1818750"/>
            <a:ext cx="3413670" cy="4459298"/>
          </a:xfrm>
          <a:prstGeom prst="rect">
            <a:avLst/>
          </a:prstGeom>
        </p:spPr>
      </p:pic>
      <p:pic>
        <p:nvPicPr>
          <p:cNvPr id="1026" name="Picture 2" descr="Steam Community :: Guide :: How to fix infinite loading">
            <a:extLst>
              <a:ext uri="{FF2B5EF4-FFF2-40B4-BE49-F238E27FC236}">
                <a16:creationId xmlns:a16="http://schemas.microsoft.com/office/drawing/2014/main" id="{F7E7B35D-9EA7-71A7-A54E-13EBE55F2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446" y="413725"/>
            <a:ext cx="2810049" cy="281004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45 Funny Windows Error Messages">
            <a:extLst>
              <a:ext uri="{FF2B5EF4-FFF2-40B4-BE49-F238E27FC236}">
                <a16:creationId xmlns:a16="http://schemas.microsoft.com/office/drawing/2014/main" id="{3C4DE70F-23B5-BC0D-44D1-DAF66443A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028" y="3634227"/>
            <a:ext cx="4088883" cy="245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91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PROJECT RED ULTIMATE</a:t>
            </a:r>
          </a:p>
          <a:p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Image 5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9A7FA15-1B08-C4B0-26DC-2262EABA9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775" y="2769375"/>
            <a:ext cx="2203796" cy="3758584"/>
          </a:xfrm>
          <a:prstGeom prst="rect">
            <a:avLst/>
          </a:prstGeom>
        </p:spPr>
      </p:pic>
      <p:pic>
        <p:nvPicPr>
          <p:cNvPr id="7" name="Image 6" descr="Une image contenant texte, capture d’écran, conception&#10;&#10;Description générée automatiquement">
            <a:extLst>
              <a:ext uri="{FF2B5EF4-FFF2-40B4-BE49-F238E27FC236}">
                <a16:creationId xmlns:a16="http://schemas.microsoft.com/office/drawing/2014/main" id="{41515A4C-244F-DEF1-6B67-499013098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4" y="381603"/>
            <a:ext cx="2386059" cy="609479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A40713C-784D-27C6-A5FC-E93F1B95FDEE}"/>
              </a:ext>
            </a:extLst>
          </p:cNvPr>
          <p:cNvSpPr txBox="1"/>
          <p:nvPr/>
        </p:nvSpPr>
        <p:spPr>
          <a:xfrm>
            <a:off x="3768074" y="330041"/>
            <a:ext cx="4655852" cy="2185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Mise en place des moyens de communications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dirty="0">
                <a:solidFill>
                  <a:schemeClr val="bg1"/>
                </a:solidFill>
              </a:rPr>
              <a:t>Création du discord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Création du GitHub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Création des différents dossiers de projets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A7F44D-D546-4A75-3A44-EDF4E0E10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847" y="381603"/>
            <a:ext cx="2757048" cy="609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71C6271-0BB1-83AB-B28A-6012F0EA4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93" y="2769375"/>
            <a:ext cx="2560807" cy="3703612"/>
          </a:xfrm>
          <a:prstGeom prst="round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PROJECT RED ULTIMATE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Image 5" descr="Une image contenant texte, écriture manuscrite, reçu, papier&#10;&#10;Description générée automatiquement">
            <a:extLst>
              <a:ext uri="{FF2B5EF4-FFF2-40B4-BE49-F238E27FC236}">
                <a16:creationId xmlns:a16="http://schemas.microsoft.com/office/drawing/2014/main" id="{534ACEB7-060C-8186-5DE6-D7D8BE0DF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57" y="302606"/>
            <a:ext cx="1604767" cy="2862198"/>
          </a:xfrm>
          <a:prstGeom prst="rect">
            <a:avLst/>
          </a:prstGeom>
        </p:spPr>
      </p:pic>
      <p:pic>
        <p:nvPicPr>
          <p:cNvPr id="7" name="Image 6" descr="Une image contenant texte, écriture manuscrite, papier, Produit en papier&#10;&#10;Description générée automatiquement">
            <a:extLst>
              <a:ext uri="{FF2B5EF4-FFF2-40B4-BE49-F238E27FC236}">
                <a16:creationId xmlns:a16="http://schemas.microsoft.com/office/drawing/2014/main" id="{8077FBB9-C67C-BFD2-3C16-469001190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298" y="1175508"/>
            <a:ext cx="1615206" cy="2851759"/>
          </a:xfrm>
          <a:prstGeom prst="rect">
            <a:avLst/>
          </a:prstGeom>
        </p:spPr>
      </p:pic>
      <p:pic>
        <p:nvPicPr>
          <p:cNvPr id="8" name="Image 7" descr="Une image contenant texte, reçu, écriture manuscrite, Produit en papier&#10;&#10;Description générée automatiquement">
            <a:extLst>
              <a:ext uri="{FF2B5EF4-FFF2-40B4-BE49-F238E27FC236}">
                <a16:creationId xmlns:a16="http://schemas.microsoft.com/office/drawing/2014/main" id="{2AAA8B08-671A-1D19-4505-28AA64B7B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178" y="1987463"/>
            <a:ext cx="1625644" cy="2883074"/>
          </a:xfrm>
          <a:prstGeom prst="rect">
            <a:avLst/>
          </a:prstGeom>
        </p:spPr>
      </p:pic>
      <p:pic>
        <p:nvPicPr>
          <p:cNvPr id="9" name="Image 8" descr="Une image contenant texte, écriture manuscrite, reçu, papier&#10;&#10;Description générée automatiquement">
            <a:extLst>
              <a:ext uri="{FF2B5EF4-FFF2-40B4-BE49-F238E27FC236}">
                <a16:creationId xmlns:a16="http://schemas.microsoft.com/office/drawing/2014/main" id="{262BD603-02CC-7CF6-A8B6-5C956E5F3F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2482" y="2585730"/>
            <a:ext cx="1625644" cy="2883075"/>
          </a:xfrm>
          <a:prstGeom prst="rect">
            <a:avLst/>
          </a:prstGeom>
        </p:spPr>
      </p:pic>
      <p:pic>
        <p:nvPicPr>
          <p:cNvPr id="10" name="Image 9" descr="Une image contenant texte, écriture manuscrite, papier, Produit en papier&#10;&#10;Description générée automatiquement">
            <a:extLst>
              <a:ext uri="{FF2B5EF4-FFF2-40B4-BE49-F238E27FC236}">
                <a16:creationId xmlns:a16="http://schemas.microsoft.com/office/drawing/2014/main" id="{62CEC11D-F97E-A628-CF34-4A24E05F7B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786" y="3454818"/>
            <a:ext cx="1625644" cy="289351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E1540DC-59EC-3D83-EEA2-A0937274C13C}"/>
              </a:ext>
            </a:extLst>
          </p:cNvPr>
          <p:cNvSpPr txBox="1"/>
          <p:nvPr/>
        </p:nvSpPr>
        <p:spPr>
          <a:xfrm>
            <a:off x="5312961" y="728964"/>
            <a:ext cx="643085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ea typeface="+mn-lt"/>
                <a:cs typeface="+mn-lt"/>
              </a:rPr>
              <a:t>Prise de notes / étude du diaporama </a:t>
            </a:r>
            <a:endParaRPr lang="fr-FR" sz="3200" dirty="0">
              <a:solidFill>
                <a:schemeClr val="bg1"/>
              </a:solidFill>
            </a:endParaRPr>
          </a:p>
          <a:p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DD97DD8-F8F3-6EDB-CB68-793A536D2301}"/>
              </a:ext>
            </a:extLst>
          </p:cNvPr>
          <p:cNvSpPr/>
          <p:nvPr/>
        </p:nvSpPr>
        <p:spPr>
          <a:xfrm>
            <a:off x="214593" y="3736915"/>
            <a:ext cx="2883073" cy="2883073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4" descr="Engrenage Vectores, Ilustraciones y Gráficos - 123RF">
            <a:extLst>
              <a:ext uri="{FF2B5EF4-FFF2-40B4-BE49-F238E27FC236}">
                <a16:creationId xmlns:a16="http://schemas.microsoft.com/office/drawing/2014/main" id="{6B38FDAA-7F94-27E1-F55E-F50213844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45" y="4027267"/>
            <a:ext cx="2302371" cy="23023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981609" y="372769"/>
            <a:ext cx="3899446" cy="543086"/>
          </a:xfrm>
        </p:spPr>
        <p:txBody>
          <a:bodyPr lIns="91440" tIns="45720" rIns="91440" bIns="45720" anchor="t"/>
          <a:lstStyle/>
          <a:p>
            <a:pPr algn="ctr"/>
            <a:r>
              <a:rPr lang="en-US" sz="2800" dirty="0"/>
              <a:t>JOUR_0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en-US" sz="2800" dirty="0"/>
              <a:t> JOUR_1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89372" y="906055"/>
            <a:ext cx="3683921" cy="1693579"/>
          </a:xfrm>
        </p:spPr>
        <p:txBody>
          <a:bodyPr lIns="91440" tIns="45720" rIns="91440" bIns="45720" anchor="t"/>
          <a:lstStyle/>
          <a:p>
            <a:r>
              <a:rPr lang="en-US" dirty="0"/>
              <a:t>Choix et </a:t>
            </a:r>
            <a:r>
              <a:rPr lang="en-US" dirty="0" err="1"/>
              <a:t>écriture</a:t>
            </a:r>
            <a:r>
              <a:rPr lang="en-US" dirty="0"/>
              <a:t> des </a:t>
            </a:r>
            <a:r>
              <a:rPr lang="en-US" dirty="0" err="1"/>
              <a:t>différents</a:t>
            </a:r>
            <a:r>
              <a:rPr lang="en-US" dirty="0"/>
              <a:t> </a:t>
            </a:r>
            <a:r>
              <a:rPr lang="en-US" dirty="0" err="1"/>
              <a:t>objets</a:t>
            </a:r>
            <a:r>
              <a:rPr lang="en-US" dirty="0"/>
              <a:t> JSON :</a:t>
            </a:r>
          </a:p>
          <a:p>
            <a:r>
              <a:rPr lang="en-US" dirty="0"/>
              <a:t>-</a:t>
            </a:r>
            <a:r>
              <a:rPr lang="en-US" dirty="0" err="1"/>
              <a:t>Liste</a:t>
            </a:r>
            <a:r>
              <a:rPr lang="en-US" dirty="0"/>
              <a:t> des </a:t>
            </a:r>
            <a:r>
              <a:rPr lang="en-US" dirty="0" err="1"/>
              <a:t>Objets</a:t>
            </a:r>
            <a:r>
              <a:rPr lang="en-US" dirty="0"/>
              <a:t>/Items</a:t>
            </a:r>
          </a:p>
          <a:p>
            <a:r>
              <a:rPr lang="en-US" dirty="0"/>
              <a:t>-</a:t>
            </a:r>
            <a:r>
              <a:rPr lang="en-US" dirty="0" err="1"/>
              <a:t>Liste</a:t>
            </a:r>
            <a:r>
              <a:rPr lang="en-US" dirty="0"/>
              <a:t> des </a:t>
            </a:r>
            <a:r>
              <a:rPr lang="en-US" dirty="0" err="1"/>
              <a:t>Monstres</a:t>
            </a:r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Découverte</a:t>
            </a:r>
            <a:r>
              <a:rPr lang="en-US" dirty="0"/>
              <a:t> du package </a:t>
            </a:r>
            <a:r>
              <a:rPr lang="en-US" dirty="0" err="1"/>
              <a:t>Tview</a:t>
            </a:r>
            <a:r>
              <a:rPr lang="en-US" dirty="0"/>
              <a:t> par </a:t>
            </a:r>
            <a:r>
              <a:rPr lang="en-US" dirty="0" err="1"/>
              <a:t>riro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ROJECT RED ULTIMATE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2" name="Image 21" descr="Une image contenant texte, Appareils électroniques, capture d’écran, affichage&#10;&#10;Description générée automatiquement">
            <a:extLst>
              <a:ext uri="{FF2B5EF4-FFF2-40B4-BE49-F238E27FC236}">
                <a16:creationId xmlns:a16="http://schemas.microsoft.com/office/drawing/2014/main" id="{34345FD2-F730-2CAC-A924-075072516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44" y="2553917"/>
            <a:ext cx="2930684" cy="4127202"/>
          </a:xfrm>
          <a:prstGeom prst="rect">
            <a:avLst/>
          </a:prstGeom>
        </p:spPr>
      </p:pic>
      <p:pic>
        <p:nvPicPr>
          <p:cNvPr id="23" name="Image 22" descr="Une image contenant texte, capture d’écran, affichage&#10;&#10;Description générée automatiquement">
            <a:extLst>
              <a:ext uri="{FF2B5EF4-FFF2-40B4-BE49-F238E27FC236}">
                <a16:creationId xmlns:a16="http://schemas.microsoft.com/office/drawing/2014/main" id="{CED2F2A6-AA0F-A578-E0D7-1A35FDE28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31" y="2553917"/>
            <a:ext cx="3079848" cy="4127202"/>
          </a:xfrm>
          <a:prstGeom prst="rect">
            <a:avLst/>
          </a:prstGeom>
        </p:spPr>
      </p:pic>
      <p:pic>
        <p:nvPicPr>
          <p:cNvPr id="24" name="Image 23" descr="Une image contenant texte, capture d’écran, Visage humain, homme&#10;&#10;Description générée automatiquement">
            <a:extLst>
              <a:ext uri="{FF2B5EF4-FFF2-40B4-BE49-F238E27FC236}">
                <a16:creationId xmlns:a16="http://schemas.microsoft.com/office/drawing/2014/main" id="{30E5E1A9-5550-38C0-4BDE-5B9BE14C5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0520" y="644312"/>
            <a:ext cx="3510455" cy="3100521"/>
          </a:xfrm>
          <a:prstGeom prst="rect">
            <a:avLst/>
          </a:prstGeom>
        </p:spPr>
      </p:pic>
      <p:pic>
        <p:nvPicPr>
          <p:cNvPr id="25" name="Image 2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8E9BD2B4-6748-3BCC-CE16-C2DFD1BB7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647" y="4061394"/>
            <a:ext cx="2834199" cy="23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1D332DB9-FA8B-15A0-48F2-773B6CF6E6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PROJECT RED ULTIMATE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19925CC-6B3A-0033-FB74-895C2E5CF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5" name="Title 26">
            <a:extLst>
              <a:ext uri="{FF2B5EF4-FFF2-40B4-BE49-F238E27FC236}">
                <a16:creationId xmlns:a16="http://schemas.microsoft.com/office/drawing/2014/main" id="{FD93B0C0-2FF5-5B67-1D63-68D4FF3814E1}"/>
              </a:ext>
            </a:extLst>
          </p:cNvPr>
          <p:cNvSpPr txBox="1">
            <a:spLocks/>
          </p:cNvSpPr>
          <p:nvPr/>
        </p:nvSpPr>
        <p:spPr>
          <a:xfrm>
            <a:off x="512349" y="719742"/>
            <a:ext cx="4579970" cy="538038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6"/>
                </a:solidFill>
              </a:rPr>
              <a:t>JOUR_1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EF2A82-A192-2096-59C2-0D10551B3097}"/>
              </a:ext>
            </a:extLst>
          </p:cNvPr>
          <p:cNvSpPr txBox="1"/>
          <p:nvPr/>
        </p:nvSpPr>
        <p:spPr>
          <a:xfrm>
            <a:off x="512349" y="1420988"/>
            <a:ext cx="5989130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Daytona Pro Light"/>
                <a:ea typeface="Segoe UI"/>
                <a:cs typeface="Segoe UI"/>
              </a:rPr>
              <a:t>​</a:t>
            </a:r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ea typeface="Segoe UI"/>
                <a:cs typeface="Times New Roman" panose="02020603050405020304" pitchFamily="18" charset="0"/>
              </a:rPr>
              <a:t>•  </a:t>
            </a:r>
            <a:r>
              <a:rPr lang="fr-FR" sz="2000" dirty="0">
                <a:solidFill>
                  <a:schemeClr val="bg1"/>
                </a:solidFill>
                <a:latin typeface="Daytona Pro Light"/>
                <a:ea typeface="Segoe UI"/>
                <a:cs typeface="Segoe UI"/>
              </a:rPr>
              <a:t>Création des images des personnages</a:t>
            </a:r>
          </a:p>
          <a:p>
            <a:r>
              <a:rPr lang="fr-FR" sz="2000" dirty="0">
                <a:solidFill>
                  <a:schemeClr val="bg1"/>
                </a:solidFill>
                <a:latin typeface="Times New Roman"/>
                <a:cs typeface="Times New Roman"/>
              </a:rPr>
              <a:t>•  </a:t>
            </a:r>
            <a:r>
              <a:rPr lang="fr-FR" sz="2000" dirty="0">
                <a:solidFill>
                  <a:schemeClr val="bg1"/>
                </a:solidFill>
                <a:cs typeface="Segoe UI"/>
              </a:rPr>
              <a:t>JSON des personnages</a:t>
            </a:r>
          </a:p>
          <a:p>
            <a:r>
              <a:rPr lang="fr-FR" sz="2000" dirty="0">
                <a:solidFill>
                  <a:schemeClr val="bg1"/>
                </a:solidFill>
                <a:latin typeface="Times New Roman"/>
                <a:cs typeface="Times New Roman"/>
              </a:rPr>
              <a:t>•  </a:t>
            </a:r>
            <a:r>
              <a:rPr lang="fr-FR" sz="2000" dirty="0">
                <a:solidFill>
                  <a:schemeClr val="bg1"/>
                </a:solidFill>
                <a:cs typeface="Segoe UI"/>
              </a:rPr>
              <a:t>Fonctions de gestion d'inventaire/liste des </a:t>
            </a:r>
            <a:r>
              <a:rPr lang="fr-FR" sz="2000" dirty="0" err="1">
                <a:solidFill>
                  <a:schemeClr val="bg1"/>
                </a:solidFill>
                <a:cs typeface="Segoe UI"/>
              </a:rPr>
              <a:t>crafts</a:t>
            </a:r>
            <a:endParaRPr lang="fr-FR" sz="2000" dirty="0">
              <a:solidFill>
                <a:schemeClr val="bg1"/>
              </a:solidFill>
              <a:cs typeface="Segoe UI"/>
            </a:endParaRPr>
          </a:p>
          <a:p>
            <a:r>
              <a:rPr lang="fr-FR" sz="2000" dirty="0">
                <a:solidFill>
                  <a:schemeClr val="bg1"/>
                </a:solidFill>
                <a:latin typeface="Times New Roman"/>
                <a:cs typeface="Times New Roman"/>
              </a:rPr>
              <a:t>•  </a:t>
            </a:r>
            <a:r>
              <a:rPr lang="en-ZA" sz="2000" dirty="0">
                <a:solidFill>
                  <a:schemeClr val="bg1"/>
                </a:solidFill>
              </a:rPr>
              <a:t>Menu </a:t>
            </a:r>
            <a:r>
              <a:rPr lang="en-ZA" sz="2000" dirty="0" err="1">
                <a:solidFill>
                  <a:schemeClr val="bg1"/>
                </a:solidFill>
              </a:rPr>
              <a:t>création</a:t>
            </a:r>
            <a:r>
              <a:rPr lang="en-ZA" sz="2000" dirty="0">
                <a:solidFill>
                  <a:schemeClr val="bg1"/>
                </a:solidFill>
              </a:rPr>
              <a:t> de </a:t>
            </a:r>
            <a:r>
              <a:rPr lang="en-ZA" sz="2000" dirty="0" err="1">
                <a:solidFill>
                  <a:schemeClr val="bg1"/>
                </a:solidFill>
              </a:rPr>
              <a:t>joueur</a:t>
            </a:r>
            <a:endParaRPr lang="en-ZA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  <a:latin typeface="Times New Roman"/>
                <a:cs typeface="Times New Roman"/>
              </a:rPr>
              <a:t>•  </a:t>
            </a:r>
            <a:r>
              <a:rPr lang="en-ZA" sz="2000" dirty="0">
                <a:solidFill>
                  <a:schemeClr val="bg1"/>
                </a:solidFill>
              </a:rPr>
              <a:t>Menu principal (scenes)</a:t>
            </a:r>
          </a:p>
          <a:p>
            <a:endParaRPr lang="fr-FR" sz="1600" dirty="0" err="1">
              <a:solidFill>
                <a:schemeClr val="bg1"/>
              </a:solidFill>
              <a:cs typeface="Segoe UI"/>
            </a:endParaRPr>
          </a:p>
        </p:txBody>
      </p:sp>
      <p:sp>
        <p:nvSpPr>
          <p:cNvPr id="28" name="Rectangle : avec coin rogné 27">
            <a:extLst>
              <a:ext uri="{FF2B5EF4-FFF2-40B4-BE49-F238E27FC236}">
                <a16:creationId xmlns:a16="http://schemas.microsoft.com/office/drawing/2014/main" id="{3C71ECD3-4762-6B61-EE22-6E9CD5806306}"/>
              </a:ext>
            </a:extLst>
          </p:cNvPr>
          <p:cNvSpPr/>
          <p:nvPr/>
        </p:nvSpPr>
        <p:spPr>
          <a:xfrm>
            <a:off x="424562" y="3719313"/>
            <a:ext cx="2294040" cy="2528376"/>
          </a:xfrm>
          <a:prstGeom prst="snip1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E0CB65E5-6718-929D-FCF3-05AB5765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87" r="10055"/>
          <a:stretch/>
        </p:blipFill>
        <p:spPr>
          <a:xfrm>
            <a:off x="603444" y="3838215"/>
            <a:ext cx="1936275" cy="2290572"/>
          </a:xfrm>
          <a:prstGeom prst="snipRoundRect">
            <a:avLst>
              <a:gd name="adj1" fmla="val 0"/>
              <a:gd name="adj2" fmla="val 16667"/>
            </a:avLst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F8101F5F-910F-488C-5B2B-59CD3AC119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06"/>
          <a:stretch/>
        </p:blipFill>
        <p:spPr>
          <a:xfrm>
            <a:off x="7007675" y="497201"/>
            <a:ext cx="4433121" cy="5863599"/>
          </a:xfrm>
          <a:prstGeom prst="round2DiagRect">
            <a:avLst>
              <a:gd name="adj1" fmla="val 0"/>
              <a:gd name="adj2" fmla="val 12935"/>
            </a:avLst>
          </a:prstGeom>
        </p:spPr>
      </p:pic>
      <p:pic>
        <p:nvPicPr>
          <p:cNvPr id="31" name="Picture 4" descr="FF1 Character Sprites · Rusted Icon Designs · Online Store Powered by  Storenvy">
            <a:extLst>
              <a:ext uri="{FF2B5EF4-FFF2-40B4-BE49-F238E27FC236}">
                <a16:creationId xmlns:a16="http://schemas.microsoft.com/office/drawing/2014/main" id="{FB6186FA-7E79-A89E-2D9A-3D0A65AB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98" y="3606202"/>
            <a:ext cx="3334849" cy="2754598"/>
          </a:xfrm>
          <a:prstGeom prst="roundRect">
            <a:avLst>
              <a:gd name="adj" fmla="val 1294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CBFC582-6D27-A1DB-8170-CE07036BF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PROJECT RED ULTIMATE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905456D-4C28-B00D-FDA1-86BF9E19C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20BB0DF-2871-B861-2614-A38B0307D57E}"/>
              </a:ext>
            </a:extLst>
          </p:cNvPr>
          <p:cNvSpPr txBox="1"/>
          <p:nvPr/>
        </p:nvSpPr>
        <p:spPr>
          <a:xfrm>
            <a:off x="3302968" y="1208575"/>
            <a:ext cx="457662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Daytona Pro Light"/>
                <a:ea typeface="Segoe UI"/>
                <a:cs typeface="Segoe UI"/>
              </a:rPr>
              <a:t>​</a:t>
            </a:r>
            <a:r>
              <a:rPr lang="fr-FR" sz="3200" dirty="0">
                <a:solidFill>
                  <a:schemeClr val="bg1"/>
                </a:solidFill>
                <a:latin typeface="Daytona Pro Light"/>
                <a:ea typeface="Segoe UI"/>
                <a:cs typeface="Segoe UI"/>
              </a:rPr>
              <a:t>Création des images des personnages et</a:t>
            </a:r>
          </a:p>
          <a:p>
            <a:pPr algn="ctr"/>
            <a:r>
              <a:rPr lang="fr-FR" sz="3200" dirty="0">
                <a:solidFill>
                  <a:schemeClr val="bg1"/>
                </a:solidFill>
                <a:cs typeface="Segoe UI"/>
              </a:rPr>
              <a:t>JSON des personnages</a:t>
            </a:r>
          </a:p>
        </p:txBody>
      </p:sp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582E366-E8C1-CAC6-7006-89C82AF2D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85" y="356125"/>
            <a:ext cx="2743200" cy="18288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2BA5B56-4DF6-E954-C741-A39615D0F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85" y="2514600"/>
            <a:ext cx="2743200" cy="18288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117805D-2E5B-2F53-19B9-DA862F222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85" y="4673075"/>
            <a:ext cx="2743200" cy="1828800"/>
          </a:xfrm>
          <a:prstGeom prst="rect">
            <a:avLst/>
          </a:prstGeom>
        </p:spPr>
      </p:pic>
      <p:pic>
        <p:nvPicPr>
          <p:cNvPr id="13" name="Image 12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36F39715-5303-D4FE-EF9F-01D702F7C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572" y="3257158"/>
            <a:ext cx="4248173" cy="239226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0FD30EA-A9DA-25B2-EAC2-5521A4EF8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633" y="795780"/>
            <a:ext cx="3417098" cy="526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83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6">
            <a:extLst>
              <a:ext uri="{FF2B5EF4-FFF2-40B4-BE49-F238E27FC236}">
                <a16:creationId xmlns:a16="http://schemas.microsoft.com/office/drawing/2014/main" id="{37A9F574-C336-9780-E196-B10117CD4905}"/>
              </a:ext>
            </a:extLst>
          </p:cNvPr>
          <p:cNvSpPr txBox="1">
            <a:spLocks/>
          </p:cNvSpPr>
          <p:nvPr/>
        </p:nvSpPr>
        <p:spPr>
          <a:xfrm>
            <a:off x="765250" y="839971"/>
            <a:ext cx="4795057" cy="107388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dirty="0">
                <a:solidFill>
                  <a:schemeClr val="bg1"/>
                </a:solidFill>
              </a:rPr>
              <a:t>Menu </a:t>
            </a:r>
            <a:r>
              <a:rPr lang="fr-FR" dirty="0">
                <a:solidFill>
                  <a:schemeClr val="bg1"/>
                </a:solidFill>
              </a:rPr>
              <a:t>création</a:t>
            </a:r>
            <a:r>
              <a:rPr lang="en-ZA" dirty="0">
                <a:solidFill>
                  <a:schemeClr val="bg1"/>
                </a:solidFill>
              </a:rPr>
              <a:t> du </a:t>
            </a:r>
            <a:r>
              <a:rPr lang="fr-FR" dirty="0">
                <a:solidFill>
                  <a:schemeClr val="bg1"/>
                </a:solidFill>
              </a:rPr>
              <a:t>joueur</a:t>
            </a:r>
          </a:p>
          <a:p>
            <a:pPr marL="0" indent="0" algn="ctr">
              <a:buNone/>
            </a:pPr>
            <a:r>
              <a:rPr lang="en-ZA" dirty="0">
                <a:solidFill>
                  <a:schemeClr val="bg1"/>
                </a:solidFill>
              </a:rPr>
              <a:t>Menu </a:t>
            </a:r>
            <a:r>
              <a:rPr lang="fr-FR" dirty="0">
                <a:solidFill>
                  <a:schemeClr val="bg1"/>
                </a:solidFill>
              </a:rPr>
              <a:t>principal</a:t>
            </a:r>
            <a:r>
              <a:rPr lang="en-ZA" dirty="0">
                <a:solidFill>
                  <a:schemeClr val="bg1"/>
                </a:solidFill>
              </a:rPr>
              <a:t> (</a:t>
            </a:r>
            <a:r>
              <a:rPr lang="en-ZA" dirty="0" err="1">
                <a:solidFill>
                  <a:schemeClr val="bg1"/>
                </a:solidFill>
              </a:rPr>
              <a:t>scènes</a:t>
            </a:r>
            <a:r>
              <a:rPr lang="en-ZA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" name="Footer Placeholder 18">
            <a:extLst>
              <a:ext uri="{FF2B5EF4-FFF2-40B4-BE49-F238E27FC236}">
                <a16:creationId xmlns:a16="http://schemas.microsoft.com/office/drawing/2014/main" id="{11C824D6-1088-E68D-C974-2B560B4A4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14" name="Slide Number Placeholder 19">
            <a:extLst>
              <a:ext uri="{FF2B5EF4-FFF2-40B4-BE49-F238E27FC236}">
                <a16:creationId xmlns:a16="http://schemas.microsoft.com/office/drawing/2014/main" id="{C9FC3060-C5AF-10DA-35A2-04039AF04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5" name="Image 1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4BD1305-39AC-424B-0D7A-92A85D431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09" y="411950"/>
            <a:ext cx="5198510" cy="2288719"/>
          </a:xfrm>
          <a:prstGeom prst="rect">
            <a:avLst/>
          </a:prstGeom>
        </p:spPr>
      </p:pic>
      <p:pic>
        <p:nvPicPr>
          <p:cNvPr id="16" name="Image 1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DE37A229-BA50-1113-D5B8-BBFC86E60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509" y="2866373"/>
            <a:ext cx="5198509" cy="3469796"/>
          </a:xfrm>
          <a:prstGeom prst="rect">
            <a:avLst/>
          </a:prstGeom>
        </p:spPr>
      </p:pic>
      <p:pic>
        <p:nvPicPr>
          <p:cNvPr id="17" name="Image 16" descr="Une image contenant texte, croquis, Produit en papier, papier&#10;&#10;Description générée automatiquement">
            <a:extLst>
              <a:ext uri="{FF2B5EF4-FFF2-40B4-BE49-F238E27FC236}">
                <a16:creationId xmlns:a16="http://schemas.microsoft.com/office/drawing/2014/main" id="{D6FDEA6F-0B39-4D3C-B576-7CCE11EC3F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58" r="5857" b="9497"/>
          <a:stretch/>
        </p:blipFill>
        <p:spPr>
          <a:xfrm rot="16200000">
            <a:off x="1356726" y="1907468"/>
            <a:ext cx="3612106" cy="51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2004" y="735219"/>
            <a:ext cx="2806280" cy="365125"/>
          </a:xfrm>
        </p:spPr>
        <p:txBody>
          <a:bodyPr lIns="91440" tIns="45720" rIns="91440" bIns="45720" anchor="t"/>
          <a:lstStyle/>
          <a:p>
            <a:r>
              <a:rPr lang="en-ZA" dirty="0"/>
              <a:t>JOUR_2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6593" y="1100344"/>
            <a:ext cx="7001691" cy="3582720"/>
          </a:xfrm>
        </p:spPr>
        <p:txBody>
          <a:bodyPr lIns="91440" tIns="45720" rIns="91440" bIns="45720" anchor="t"/>
          <a:lstStyle/>
          <a:p>
            <a:pPr algn="l"/>
            <a:r>
              <a:rPr lang="en-US" dirty="0">
                <a:latin typeface="Times New Roman"/>
                <a:cs typeface="Times New Roman"/>
              </a:rPr>
              <a:t>•  </a:t>
            </a:r>
            <a:r>
              <a:rPr lang="en-US" dirty="0" err="1"/>
              <a:t>Filtre</a:t>
            </a:r>
            <a:r>
              <a:rPr lang="en-US" dirty="0"/>
              <a:t> des </a:t>
            </a:r>
            <a:r>
              <a:rPr lang="en-US" dirty="0" err="1"/>
              <a:t>noms</a:t>
            </a:r>
            <a:r>
              <a:rPr lang="en-US" dirty="0"/>
              <a:t> </a:t>
            </a:r>
            <a:r>
              <a:rPr lang="en-US" dirty="0" err="1"/>
              <a:t>lors</a:t>
            </a:r>
            <a:r>
              <a:rPr lang="en-US" dirty="0"/>
              <a:t> de la </a:t>
            </a:r>
            <a:r>
              <a:rPr lang="en-US" dirty="0" err="1"/>
              <a:t>création</a:t>
            </a:r>
            <a:r>
              <a:rPr lang="en-US"/>
              <a:t> du personage</a:t>
            </a: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/>
              <a:t>Charge </a:t>
            </a:r>
            <a:r>
              <a:rPr lang="en-US" dirty="0" err="1"/>
              <a:t>dynamique</a:t>
            </a:r>
            <a:r>
              <a:rPr lang="en-US" dirty="0"/>
              <a:t> des images</a:t>
            </a: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 err="1"/>
              <a:t>Découpage</a:t>
            </a:r>
            <a:r>
              <a:rPr lang="en-US" dirty="0"/>
              <a:t> des </a:t>
            </a:r>
            <a:r>
              <a:rPr lang="en-US" dirty="0" err="1"/>
              <a:t>espace</a:t>
            </a:r>
            <a:r>
              <a:rPr lang="en-US" dirty="0"/>
              <a:t> </a:t>
            </a:r>
            <a:r>
              <a:rPr lang="en-US" dirty="0" err="1"/>
              <a:t>centraux</a:t>
            </a:r>
            <a:endParaRPr lang="en-US" dirty="0"/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/>
              <a:t>Creation de la </a:t>
            </a:r>
            <a:r>
              <a:rPr lang="en-US" dirty="0" err="1"/>
              <a:t>fenêtre</a:t>
            </a:r>
            <a:r>
              <a:rPr lang="en-US" dirty="0"/>
              <a:t> </a:t>
            </a:r>
            <a:r>
              <a:rPr lang="en-US" dirty="0" err="1"/>
              <a:t>d’inventaire</a:t>
            </a:r>
            <a:endParaRPr lang="en-US" dirty="0"/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/>
              <a:t>Gestion des </a:t>
            </a:r>
            <a:r>
              <a:rPr lang="en-US" dirty="0" err="1"/>
              <a:t>consommables</a:t>
            </a:r>
            <a:endParaRPr lang="en-US" dirty="0"/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/>
              <a:t>Mise </a:t>
            </a:r>
            <a:r>
              <a:rPr lang="en-US" dirty="0" err="1"/>
              <a:t>en</a:t>
            </a:r>
            <a:r>
              <a:rPr lang="en-US" dirty="0"/>
              <a:t> place du </a:t>
            </a:r>
            <a:r>
              <a:rPr lang="en-US" dirty="0" err="1"/>
              <a:t>système</a:t>
            </a:r>
            <a:r>
              <a:rPr lang="en-US" dirty="0"/>
              <a:t> </a:t>
            </a:r>
            <a:r>
              <a:rPr lang="en-US" dirty="0" err="1"/>
              <a:t>d’équipement</a:t>
            </a:r>
            <a:r>
              <a:rPr lang="en-US" dirty="0"/>
              <a:t> et de gestion des points de vie et de mana</a:t>
            </a: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/>
              <a:t>Mise </a:t>
            </a:r>
            <a:r>
              <a:rPr lang="en-US" dirty="0" err="1"/>
              <a:t>en</a:t>
            </a:r>
            <a:r>
              <a:rPr lang="en-US" dirty="0"/>
              <a:t> place du code du </a:t>
            </a:r>
            <a:r>
              <a:rPr lang="en-US" dirty="0" err="1"/>
              <a:t>système</a:t>
            </a:r>
            <a:r>
              <a:rPr lang="en-US" dirty="0"/>
              <a:t> de combat</a:t>
            </a: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/>
              <a:t>Mise </a:t>
            </a:r>
            <a:r>
              <a:rPr lang="en-US" dirty="0" err="1"/>
              <a:t>en</a:t>
            </a:r>
            <a:r>
              <a:rPr lang="en-US" dirty="0"/>
              <a:t> place du code du </a:t>
            </a:r>
            <a:r>
              <a:rPr lang="en-US" dirty="0" err="1"/>
              <a:t>système</a:t>
            </a:r>
            <a:r>
              <a:rPr lang="en-US" dirty="0"/>
              <a:t> de </a:t>
            </a:r>
            <a:r>
              <a:rPr lang="en-US" dirty="0" err="1"/>
              <a:t>marchand</a:t>
            </a:r>
            <a:endParaRPr lang="en-US" dirty="0"/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en-US" dirty="0"/>
              <a:t>Menu status du </a:t>
            </a:r>
            <a:r>
              <a:rPr lang="en-US" dirty="0" err="1"/>
              <a:t>joueur</a:t>
            </a:r>
            <a:endParaRPr lang="en-US" dirty="0"/>
          </a:p>
          <a:p>
            <a:pPr algn="l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PROJECT RED ULTIMATE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Image 6" descr="Une image contenant texte, Graphique, graphisme, silhouette&#10;&#10;Description générée automatiquement">
            <a:extLst>
              <a:ext uri="{FF2B5EF4-FFF2-40B4-BE49-F238E27FC236}">
                <a16:creationId xmlns:a16="http://schemas.microsoft.com/office/drawing/2014/main" id="{CFFD3B58-60B6-5E08-754E-93896761C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606" y="664480"/>
            <a:ext cx="4348413" cy="2446469"/>
          </a:xfrm>
          <a:prstGeom prst="roundRect">
            <a:avLst/>
          </a:prstGeom>
        </p:spPr>
      </p:pic>
      <p:pic>
        <p:nvPicPr>
          <p:cNvPr id="2052" name="Picture 4" descr="Potion – Le Minecraft Wiki">
            <a:extLst>
              <a:ext uri="{FF2B5EF4-FFF2-40B4-BE49-F238E27FC236}">
                <a16:creationId xmlns:a16="http://schemas.microsoft.com/office/drawing/2014/main" id="{5E5DA629-34C9-D132-58F9-32B4DC348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9525">
            <a:off x="7213399" y="3179821"/>
            <a:ext cx="2793860" cy="279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otion – Le Minecraft Wiki">
            <a:extLst>
              <a:ext uri="{FF2B5EF4-FFF2-40B4-BE49-F238E27FC236}">
                <a16:creationId xmlns:a16="http://schemas.microsoft.com/office/drawing/2014/main" id="{D33FAA01-0F4C-935A-623A-9947600A6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7261">
            <a:off x="8488126" y="3654232"/>
            <a:ext cx="2889390" cy="288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CB4F0DE-1AE3-C1DB-B78F-660A7478B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287" y="3830558"/>
            <a:ext cx="5101857" cy="2863997"/>
          </a:xfrm>
          <a:prstGeom prst="horizontalScroll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439</Words>
  <Application>Microsoft Office PowerPoint</Application>
  <PresentationFormat>Grand écran</PresentationFormat>
  <Paragraphs>105</Paragraphs>
  <Slides>23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4" baseType="lpstr">
      <vt:lpstr>Office Theme</vt:lpstr>
      <vt:lpstr>ProjeCt Red</vt:lpstr>
      <vt:lpstr>Jour_0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338</cp:revision>
  <dcterms:created xsi:type="dcterms:W3CDTF">2021-05-30T19:37:17Z</dcterms:created>
  <dcterms:modified xsi:type="dcterms:W3CDTF">2024-10-11T00:08:46Z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